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m.ac.uk/" TargetMode="External"/><Relationship Id="rId7" Type="http://schemas.openxmlformats.org/officeDocument/2006/relationships/hyperlink" Target="https://www.nationalgallery.org.uk/" TargetMode="External"/><Relationship Id="rId2" Type="http://schemas.openxmlformats.org/officeDocument/2006/relationships/hyperlink" Target="http://www.britishmuseum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useumoflondon.org.uk/museum-london" TargetMode="External"/><Relationship Id="rId5" Type="http://schemas.openxmlformats.org/officeDocument/2006/relationships/hyperlink" Target="http://www.sciencemuseum.org.uk/" TargetMode="External"/><Relationship Id="rId4" Type="http://schemas.openxmlformats.org/officeDocument/2006/relationships/hyperlink" Target="http://www.nhm.ac.uk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p.org.uk/tower-of-london/visit-us/tickets-and-prices/#gs.pKbWKdI" TargetMode="External"/><Relationship Id="rId2" Type="http://schemas.openxmlformats.org/officeDocument/2006/relationships/hyperlink" Target="https://www.londoneye.com/tickets-and-prices/group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dametussauds.com/london/en/ticke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Londýn 18.-23.6.2017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dirty="0" smtClean="0"/>
              <a:t>30 žiakov (prvákov)  a 4 </a:t>
            </a:r>
            <a:r>
              <a:rPr lang="sk-SK" dirty="0" err="1" smtClean="0"/>
              <a:t>doprovod</a:t>
            </a:r>
            <a:r>
              <a:rPr lang="sk-SK" dirty="0" smtClean="0"/>
              <a:t> (</a:t>
            </a:r>
            <a:r>
              <a:rPr lang="sk-SK" dirty="0" err="1" smtClean="0"/>
              <a:t>Šmilňák</a:t>
            </a:r>
            <a:r>
              <a:rPr lang="sk-SK" dirty="0" smtClean="0"/>
              <a:t>, </a:t>
            </a:r>
            <a:r>
              <a:rPr lang="sk-SK" dirty="0" err="1" smtClean="0"/>
              <a:t>Fábian</a:t>
            </a:r>
            <a:r>
              <a:rPr lang="sk-SK" dirty="0" smtClean="0"/>
              <a:t>, </a:t>
            </a:r>
            <a:r>
              <a:rPr lang="sk-SK" dirty="0" err="1" smtClean="0"/>
              <a:t>Laktičová</a:t>
            </a:r>
            <a:r>
              <a:rPr lang="sk-SK" dirty="0" smtClean="0"/>
              <a:t>, </a:t>
            </a:r>
            <a:r>
              <a:rPr lang="sk-SK" dirty="0" err="1" smtClean="0"/>
              <a:t>Ceľuchová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06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Denný program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Od 8:30 do 13:00 škola (náčuvy...)</a:t>
            </a:r>
          </a:p>
          <a:p>
            <a:r>
              <a:rPr lang="sk-SK" dirty="0" smtClean="0"/>
              <a:t>Poobede prehliadky mesta a múzeí.</a:t>
            </a:r>
          </a:p>
          <a:p>
            <a:r>
              <a:rPr lang="sk-SK" dirty="0" smtClean="0"/>
              <a:t>Platené atrakcie:...</a:t>
            </a:r>
          </a:p>
          <a:p>
            <a:r>
              <a:rPr lang="sk-SK" dirty="0" smtClean="0"/>
              <a:t>Múzeá: </a:t>
            </a:r>
            <a:r>
              <a:rPr lang="sk-SK" dirty="0" smtClean="0"/>
              <a:t>British </a:t>
            </a:r>
            <a:r>
              <a:rPr lang="sk-SK" dirty="0" err="1" smtClean="0"/>
              <a:t>museum</a:t>
            </a:r>
            <a:r>
              <a:rPr lang="sk-SK" dirty="0" smtClean="0"/>
              <a:t> </a:t>
            </a:r>
            <a:r>
              <a:rPr lang="sk-SK" dirty="0">
                <a:hlinkClick r:id="rId2"/>
              </a:rPr>
              <a:t>http://www.britishmuseum.org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r>
              <a:rPr lang="sk-SK" dirty="0" smtClean="0"/>
              <a:t>Victoria and Albert </a:t>
            </a:r>
            <a:r>
              <a:rPr lang="sk-SK" dirty="0" err="1" smtClean="0"/>
              <a:t>Museum</a:t>
            </a:r>
            <a:r>
              <a:rPr lang="sk-SK" dirty="0" smtClean="0"/>
              <a:t>  </a:t>
            </a:r>
            <a:r>
              <a:rPr lang="sk-SK" dirty="0">
                <a:hlinkClick r:id="rId3"/>
              </a:rPr>
              <a:t>https://www.vam.ac.uk</a:t>
            </a:r>
            <a:r>
              <a:rPr lang="sk-SK" dirty="0" smtClean="0">
                <a:hlinkClick r:id="rId3"/>
              </a:rPr>
              <a:t>/</a:t>
            </a:r>
            <a:endParaRPr lang="sk-SK" dirty="0"/>
          </a:p>
          <a:p>
            <a:r>
              <a:rPr lang="sk-SK" dirty="0" err="1" smtClean="0"/>
              <a:t>Natural</a:t>
            </a:r>
            <a:r>
              <a:rPr lang="sk-SK" dirty="0" smtClean="0"/>
              <a:t> </a:t>
            </a:r>
            <a:r>
              <a:rPr lang="sk-SK" dirty="0" err="1" smtClean="0"/>
              <a:t>history</a:t>
            </a:r>
            <a:r>
              <a:rPr lang="sk-SK" dirty="0" smtClean="0"/>
              <a:t> </a:t>
            </a:r>
            <a:r>
              <a:rPr lang="sk-SK" dirty="0" err="1" smtClean="0"/>
              <a:t>museum</a:t>
            </a:r>
            <a:r>
              <a:rPr lang="sk-SK" dirty="0"/>
              <a:t> </a:t>
            </a:r>
            <a:r>
              <a:rPr lang="sk-SK" dirty="0">
                <a:hlinkClick r:id="rId4"/>
              </a:rPr>
              <a:t>http://www.nhm.ac.uk</a:t>
            </a:r>
            <a:r>
              <a:rPr lang="sk-SK" dirty="0" smtClean="0">
                <a:hlinkClick r:id="rId4"/>
              </a:rPr>
              <a:t>/</a:t>
            </a:r>
            <a:endParaRPr lang="sk-SK" dirty="0" smtClean="0"/>
          </a:p>
          <a:p>
            <a:r>
              <a:rPr lang="sk-SK" dirty="0" err="1" smtClean="0"/>
              <a:t>Science</a:t>
            </a:r>
            <a:r>
              <a:rPr lang="sk-SK" dirty="0" smtClean="0"/>
              <a:t> </a:t>
            </a:r>
            <a:r>
              <a:rPr lang="sk-SK" dirty="0" err="1" smtClean="0"/>
              <a:t>museum</a:t>
            </a:r>
            <a:r>
              <a:rPr lang="sk-SK" dirty="0"/>
              <a:t> </a:t>
            </a:r>
            <a:r>
              <a:rPr lang="sk-SK" dirty="0">
                <a:hlinkClick r:id="rId5"/>
              </a:rPr>
              <a:t>http://www.sciencemuseum.org.uk</a:t>
            </a:r>
            <a:r>
              <a:rPr lang="sk-SK" dirty="0" smtClean="0">
                <a:hlinkClick r:id="rId5"/>
              </a:rPr>
              <a:t>/</a:t>
            </a:r>
            <a:endParaRPr lang="sk-SK" dirty="0" smtClean="0"/>
          </a:p>
          <a:p>
            <a:r>
              <a:rPr lang="sk-SK" dirty="0" err="1" smtClean="0"/>
              <a:t>Museum</a:t>
            </a:r>
            <a:r>
              <a:rPr lang="sk-SK" dirty="0" smtClean="0"/>
              <a:t> of </a:t>
            </a:r>
            <a:r>
              <a:rPr lang="sk-SK" dirty="0" err="1" smtClean="0"/>
              <a:t>London</a:t>
            </a:r>
            <a:r>
              <a:rPr lang="sk-SK" dirty="0"/>
              <a:t> </a:t>
            </a:r>
            <a:r>
              <a:rPr lang="sk-SK" dirty="0">
                <a:hlinkClick r:id="rId6"/>
              </a:rPr>
              <a:t>https://</a:t>
            </a:r>
            <a:r>
              <a:rPr lang="sk-SK" dirty="0" smtClean="0">
                <a:hlinkClick r:id="rId6"/>
              </a:rPr>
              <a:t>www.museumoflondon.org.uk/museum-london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National </a:t>
            </a:r>
            <a:r>
              <a:rPr lang="sk-SK" dirty="0" err="1" smtClean="0"/>
              <a:t>Gallery</a:t>
            </a:r>
            <a:r>
              <a:rPr lang="sk-SK" dirty="0"/>
              <a:t> </a:t>
            </a:r>
            <a:r>
              <a:rPr lang="sk-SK" dirty="0">
                <a:hlinkClick r:id="rId7"/>
              </a:rPr>
              <a:t>https://www.nationalgallery.org.uk</a:t>
            </a:r>
            <a:r>
              <a:rPr lang="sk-SK" dirty="0" smtClean="0">
                <a:hlinkClick r:id="rId7"/>
              </a:rPr>
              <a:t>/</a:t>
            </a:r>
            <a:endParaRPr lang="sk-SK" dirty="0" smtClean="0"/>
          </a:p>
          <a:p>
            <a:r>
              <a:rPr lang="sk-SK" dirty="0" err="1" smtClean="0"/>
              <a:t>Trafalgar</a:t>
            </a:r>
            <a:r>
              <a:rPr lang="sk-SK" dirty="0" smtClean="0"/>
              <a:t> </a:t>
            </a:r>
            <a:r>
              <a:rPr lang="sk-SK" dirty="0" err="1" smtClean="0"/>
              <a:t>square</a:t>
            </a:r>
            <a:r>
              <a:rPr lang="sk-SK" dirty="0" smtClean="0"/>
              <a:t>, </a:t>
            </a:r>
            <a:r>
              <a:rPr lang="sk-SK" dirty="0" err="1" smtClean="0"/>
              <a:t>Parliament</a:t>
            </a:r>
            <a:r>
              <a:rPr lang="sk-SK" dirty="0" smtClean="0"/>
              <a:t>, Big </a:t>
            </a:r>
            <a:r>
              <a:rPr lang="sk-SK" dirty="0" err="1" smtClean="0"/>
              <a:t>Ben</a:t>
            </a:r>
            <a:r>
              <a:rPr lang="sk-SK" dirty="0" smtClean="0"/>
              <a:t>, St. Paul </a:t>
            </a:r>
            <a:r>
              <a:rPr lang="sk-SK" dirty="0" err="1" smtClean="0"/>
              <a:t>Cathedral</a:t>
            </a:r>
            <a:r>
              <a:rPr lang="sk-SK" dirty="0" smtClean="0"/>
              <a:t>, </a:t>
            </a:r>
            <a:r>
              <a:rPr lang="sk-SK" dirty="0" err="1" smtClean="0"/>
              <a:t>Oxford</a:t>
            </a:r>
            <a:r>
              <a:rPr lang="sk-SK" dirty="0" smtClean="0"/>
              <a:t> </a:t>
            </a:r>
            <a:r>
              <a:rPr lang="sk-SK" dirty="0" err="1" smtClean="0"/>
              <a:t>Street</a:t>
            </a:r>
            <a:r>
              <a:rPr lang="sk-SK" dirty="0" smtClean="0"/>
              <a:t>, </a:t>
            </a:r>
            <a:r>
              <a:rPr lang="sk-SK" dirty="0" err="1" smtClean="0"/>
              <a:t>London</a:t>
            </a:r>
            <a:r>
              <a:rPr lang="sk-SK" dirty="0" smtClean="0"/>
              <a:t> </a:t>
            </a:r>
            <a:r>
              <a:rPr lang="sk-SK" dirty="0" err="1" smtClean="0"/>
              <a:t>Bridge</a:t>
            </a:r>
            <a:r>
              <a:rPr lang="sk-SK" dirty="0" smtClean="0"/>
              <a:t>, ...</a:t>
            </a:r>
          </a:p>
          <a:p>
            <a:r>
              <a:rPr lang="sk-SK" dirty="0" smtClean="0"/>
              <a:t>Shakespeare</a:t>
            </a:r>
            <a:r>
              <a:rPr lang="en-US" dirty="0" smtClean="0"/>
              <a:t>’</a:t>
            </a:r>
            <a:r>
              <a:rPr lang="sk-SK" dirty="0" smtClean="0"/>
              <a:t>s </a:t>
            </a:r>
            <a:r>
              <a:rPr lang="sk-SK" dirty="0" err="1" smtClean="0"/>
              <a:t>Globe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28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Navrhovaný program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Nedeľa – prehliadka mesta</a:t>
            </a:r>
            <a:r>
              <a:rPr lang="sk-SK" dirty="0"/>
              <a:t>, </a:t>
            </a:r>
            <a:r>
              <a:rPr lang="sk-SK" dirty="0" err="1" smtClean="0"/>
              <a:t>Buckingham</a:t>
            </a:r>
            <a:r>
              <a:rPr lang="sk-SK" dirty="0" smtClean="0"/>
              <a:t> </a:t>
            </a:r>
            <a:r>
              <a:rPr lang="sk-SK" dirty="0" err="1" smtClean="0"/>
              <a:t>Palace</a:t>
            </a:r>
            <a:r>
              <a:rPr lang="sk-SK" dirty="0" smtClean="0"/>
              <a:t>, Speaker</a:t>
            </a:r>
            <a:r>
              <a:rPr lang="en-US" dirty="0" smtClean="0"/>
              <a:t>’s corner</a:t>
            </a:r>
            <a:endParaRPr lang="sk-SK" dirty="0" smtClean="0"/>
          </a:p>
          <a:p>
            <a:r>
              <a:rPr lang="sk-SK" dirty="0" smtClean="0"/>
              <a:t>Pondelok  British </a:t>
            </a:r>
            <a:r>
              <a:rPr lang="sk-SK" dirty="0" err="1" smtClean="0"/>
              <a:t>museum</a:t>
            </a:r>
            <a:r>
              <a:rPr lang="sk-SK" dirty="0" smtClean="0"/>
              <a:t>, ...</a:t>
            </a:r>
          </a:p>
          <a:p>
            <a:r>
              <a:rPr lang="sk-SK" dirty="0" smtClean="0"/>
              <a:t>Utorok Shakespeare</a:t>
            </a:r>
            <a:r>
              <a:rPr lang="en-US" dirty="0" smtClean="0"/>
              <a:t>’s Globe o 14</a:t>
            </a:r>
            <a:r>
              <a:rPr lang="en-US" dirty="0" smtClean="0">
                <a:sym typeface="Wingdings" panose="05000000000000000000" pitchFamily="2" charset="2"/>
              </a:rPr>
              <a:t>:00,Trafalgar square</a:t>
            </a:r>
            <a:endParaRPr lang="sk-SK" dirty="0" smtClean="0"/>
          </a:p>
          <a:p>
            <a:r>
              <a:rPr lang="sk-SK" dirty="0" smtClean="0"/>
              <a:t>Streda Múzeá A</a:t>
            </a:r>
            <a:r>
              <a:rPr lang="en-US" dirty="0" smtClean="0"/>
              <a:t>&amp;V, Science, NH</a:t>
            </a:r>
            <a:r>
              <a:rPr lang="sk-SK" dirty="0" smtClean="0"/>
              <a:t>, - LE</a:t>
            </a:r>
          </a:p>
          <a:p>
            <a:r>
              <a:rPr lang="sk-SK" dirty="0" smtClean="0"/>
              <a:t>Štvrtok </a:t>
            </a:r>
            <a:r>
              <a:rPr lang="en-US" dirty="0"/>
              <a:t>Madame T</a:t>
            </a:r>
            <a:r>
              <a:rPr lang="sk-SK" dirty="0"/>
              <a:t>u</a:t>
            </a:r>
            <a:r>
              <a:rPr lang="en-US" dirty="0" err="1"/>
              <a:t>ssaud</a:t>
            </a:r>
            <a:r>
              <a:rPr lang="en-US" dirty="0"/>
              <a:t>, Oxford Street</a:t>
            </a:r>
            <a:r>
              <a:rPr lang="sk-SK" dirty="0"/>
              <a:t> – suveníry, </a:t>
            </a:r>
            <a:endParaRPr lang="sk-SK" dirty="0" smtClean="0"/>
          </a:p>
          <a:p>
            <a:r>
              <a:rPr lang="sk-SK" dirty="0" smtClean="0"/>
              <a:t>Piatok National </a:t>
            </a:r>
            <a:r>
              <a:rPr lang="sk-SK" dirty="0" err="1" smtClean="0"/>
              <a:t>Gallery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17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Cesta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Odchod do KE autobusom: zraz 18.6. v nedeľu o 3:00 pri športovej hale</a:t>
            </a:r>
          </a:p>
          <a:p>
            <a:r>
              <a:rPr lang="sk-SK" dirty="0" err="1" smtClean="0"/>
              <a:t>Check</a:t>
            </a:r>
            <a:r>
              <a:rPr lang="sk-SK" dirty="0"/>
              <a:t>-</a:t>
            </a:r>
            <a:r>
              <a:rPr lang="sk-SK" dirty="0" smtClean="0"/>
              <a:t>in  a odlet o 6:05 spoločnosťou </a:t>
            </a:r>
            <a:r>
              <a:rPr lang="sk-SK" dirty="0" err="1" smtClean="0"/>
              <a:t>Wizzair</a:t>
            </a:r>
            <a:endParaRPr lang="sk-SK" dirty="0" smtClean="0"/>
          </a:p>
          <a:p>
            <a:r>
              <a:rPr lang="sk-SK" dirty="0" smtClean="0"/>
              <a:t>Príchod na letisko </a:t>
            </a:r>
            <a:r>
              <a:rPr lang="sk-SK" dirty="0" err="1" smtClean="0"/>
              <a:t>Luton</a:t>
            </a:r>
            <a:r>
              <a:rPr lang="sk-SK" dirty="0" smtClean="0"/>
              <a:t> o 8:05 a presun do Londýna na </a:t>
            </a:r>
            <a:r>
              <a:rPr lang="sk-SK" dirty="0" err="1" smtClean="0"/>
              <a:t>Vicoria</a:t>
            </a:r>
            <a:r>
              <a:rPr lang="sk-SK" dirty="0" smtClean="0"/>
              <a:t> </a:t>
            </a:r>
            <a:r>
              <a:rPr lang="sk-SK" dirty="0" err="1" smtClean="0"/>
              <a:t>Station</a:t>
            </a:r>
            <a:r>
              <a:rPr lang="sk-SK" dirty="0" smtClean="0"/>
              <a:t> o od 9:00 do 11:00 autobusom.</a:t>
            </a:r>
          </a:p>
          <a:p>
            <a:r>
              <a:rPr lang="sk-SK" dirty="0" smtClean="0"/>
              <a:t>Presun na ubytovňu na </a:t>
            </a:r>
            <a:r>
              <a:rPr lang="sk-SK" dirty="0" err="1" smtClean="0"/>
              <a:t>Battersea</a:t>
            </a:r>
            <a:r>
              <a:rPr lang="sk-SK" dirty="0" smtClean="0"/>
              <a:t> MHD okolo 12:00 (</a:t>
            </a:r>
            <a:r>
              <a:rPr lang="sk-SK" dirty="0" err="1" smtClean="0"/>
              <a:t>travel</a:t>
            </a:r>
            <a:r>
              <a:rPr lang="sk-SK" dirty="0" smtClean="0"/>
              <a:t> </a:t>
            </a:r>
            <a:r>
              <a:rPr lang="sk-SK" dirty="0" err="1" smtClean="0"/>
              <a:t>card</a:t>
            </a:r>
            <a:r>
              <a:rPr lang="sk-SK" dirty="0" smtClean="0"/>
              <a:t> na týždeň)</a:t>
            </a:r>
          </a:p>
          <a:p>
            <a:endParaRPr lang="sk-SK" dirty="0"/>
          </a:p>
          <a:p>
            <a:r>
              <a:rPr lang="sk-SK" dirty="0" smtClean="0"/>
              <a:t>Príchod: 23.6. V piatok o 17:00 autobusom z Victoria </a:t>
            </a:r>
            <a:r>
              <a:rPr lang="sk-SK" dirty="0" err="1" smtClean="0"/>
              <a:t>Station</a:t>
            </a:r>
            <a:r>
              <a:rPr lang="sk-SK" dirty="0" smtClean="0"/>
              <a:t> na letisko </a:t>
            </a:r>
            <a:r>
              <a:rPr lang="sk-SK" dirty="0" err="1" smtClean="0"/>
              <a:t>Luton</a:t>
            </a:r>
            <a:r>
              <a:rPr lang="sk-SK" dirty="0" smtClean="0"/>
              <a:t>, </a:t>
            </a:r>
            <a:r>
              <a:rPr lang="sk-SK" dirty="0" err="1" smtClean="0"/>
              <a:t>Check</a:t>
            </a:r>
            <a:r>
              <a:rPr lang="sk-SK" dirty="0"/>
              <a:t>-</a:t>
            </a:r>
            <a:r>
              <a:rPr lang="sk-SK" dirty="0" smtClean="0"/>
              <a:t>in a odlet o 21:15 s </a:t>
            </a:r>
            <a:r>
              <a:rPr lang="sk-SK" dirty="0" err="1" smtClean="0"/>
              <a:t>Wizzair</a:t>
            </a:r>
            <a:r>
              <a:rPr lang="sk-SK" dirty="0" smtClean="0"/>
              <a:t>.</a:t>
            </a:r>
          </a:p>
          <a:p>
            <a:r>
              <a:rPr lang="sk-SK" dirty="0" smtClean="0"/>
              <a:t>Prílet o 0:55 do KE. Príchod autobusu približne medzi 2:00 a 3:00 24.6. v sobotu nad ránom ku športovej hale.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2873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Poistenie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Žiaci majú úrazové poistenie v rámci školy cez Allianz</a:t>
            </a:r>
          </a:p>
          <a:p>
            <a:r>
              <a:rPr lang="sk-SK" dirty="0" smtClean="0"/>
              <a:t>Poistenie liečebných nákladov od 18.6 do 23.6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62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Ubytovanie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Žiaci sú ubytovaní v saleziánskom dome na </a:t>
            </a:r>
            <a:r>
              <a:rPr lang="sk-SK" dirty="0" err="1" smtClean="0"/>
              <a:t>Battersea</a:t>
            </a:r>
            <a:r>
              <a:rPr lang="sk-SK" dirty="0" smtClean="0"/>
              <a:t> v Londýne (zóna 2) hneď vedľa partnerskej školy</a:t>
            </a:r>
          </a:p>
          <a:p>
            <a:r>
              <a:rPr lang="sk-SK" dirty="0" smtClean="0"/>
              <a:t>Adresa: </a:t>
            </a:r>
            <a:r>
              <a:rPr lang="en-US" dirty="0"/>
              <a:t>47 Surrey Ln, London SW11 3PB</a:t>
            </a:r>
            <a:endParaRPr lang="sk-SK" dirty="0" smtClean="0"/>
          </a:p>
          <a:p>
            <a:r>
              <a:rPr lang="sk-SK" dirty="0" smtClean="0"/>
              <a:t>Študenti budú ubytovaní po 6 na dvoch podlažiach  so separovanými spoločnými toaletami. Spia v </a:t>
            </a:r>
            <a:r>
              <a:rPr lang="sk-SK" dirty="0" err="1" smtClean="0"/>
              <a:t>spacákoch</a:t>
            </a:r>
            <a:r>
              <a:rPr lang="sk-SK" dirty="0" smtClean="0"/>
              <a:t>, ktoré sú súčasťou ubytovne (odporúčame vložku do </a:t>
            </a:r>
            <a:r>
              <a:rPr lang="sk-SK" dirty="0" err="1" smtClean="0"/>
              <a:t>spacáku</a:t>
            </a:r>
            <a:r>
              <a:rPr lang="sk-SK" dirty="0" smtClean="0"/>
              <a:t>)</a:t>
            </a:r>
          </a:p>
          <a:p>
            <a:r>
              <a:rPr lang="sk-SK" dirty="0" smtClean="0"/>
              <a:t>Niektorí študenti budú bývať </a:t>
            </a:r>
            <a:r>
              <a:rPr lang="sk-SK" dirty="0" smtClean="0"/>
              <a:t>na</a:t>
            </a:r>
            <a:r>
              <a:rPr lang="en-US" dirty="0" smtClean="0"/>
              <a:t> hotel</a:t>
            </a:r>
            <a:r>
              <a:rPr lang="en-GB" dirty="0"/>
              <a:t>y</a:t>
            </a:r>
            <a:r>
              <a:rPr lang="sk-SK" dirty="0" smtClean="0"/>
              <a:t> </a:t>
            </a:r>
            <a:r>
              <a:rPr lang="sk-SK" dirty="0" smtClean="0"/>
              <a:t>(dohoda s rodičmi – súhlas rodičov)</a:t>
            </a:r>
          </a:p>
          <a:p>
            <a:r>
              <a:rPr lang="sk-SK" dirty="0" smtClean="0"/>
              <a:t>Adresa: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414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Strava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Raňajky a večera máme vo vlastnej réžii. K dispozícii je vybavená kuchyňa. (Kurz varenia z polotovarov, ktoré si kúpime na mieste)</a:t>
            </a:r>
          </a:p>
          <a:p>
            <a:r>
              <a:rPr lang="sk-SK" dirty="0" smtClean="0"/>
              <a:t>Obedy sú zabezpečené v školskej jedálni</a:t>
            </a:r>
          </a:p>
          <a:p>
            <a:r>
              <a:rPr lang="sk-SK" dirty="0" smtClean="0"/>
              <a:t>V nedeľu </a:t>
            </a:r>
            <a:r>
              <a:rPr lang="en-GB" dirty="0" err="1" smtClean="0"/>
              <a:t>obed</a:t>
            </a:r>
            <a:r>
              <a:rPr lang="en-GB" dirty="0" smtClean="0"/>
              <a:t> </a:t>
            </a:r>
            <a:r>
              <a:rPr lang="sk-SK" dirty="0" smtClean="0"/>
              <a:t>: rýchlo-</a:t>
            </a:r>
            <a:r>
              <a:rPr lang="sk-SK" dirty="0" err="1" smtClean="0"/>
              <a:t>obče</a:t>
            </a:r>
            <a:r>
              <a:rPr lang="en-GB" dirty="0" err="1" smtClean="0"/>
              <a:t>rstvenie</a:t>
            </a:r>
            <a:r>
              <a:rPr lang="en-GB" dirty="0" smtClean="0"/>
              <a:t> v </a:t>
            </a:r>
            <a:r>
              <a:rPr lang="en-GB" dirty="0" err="1" smtClean="0"/>
              <a:t>meste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sk-SK" dirty="0" smtClean="0"/>
              <a:t>č</a:t>
            </a:r>
            <a:r>
              <a:rPr lang="en-GB" dirty="0" smtClean="0"/>
              <a:t>as </a:t>
            </a:r>
            <a:r>
              <a:rPr lang="en-GB" dirty="0" err="1" smtClean="0"/>
              <a:t>prehliadky</a:t>
            </a:r>
            <a:r>
              <a:rPr lang="en-GB" dirty="0" smtClean="0"/>
              <a:t> </a:t>
            </a:r>
            <a:r>
              <a:rPr lang="en-GB" dirty="0" err="1" smtClean="0"/>
              <a:t>mesta</a:t>
            </a:r>
            <a:r>
              <a:rPr lang="en-GB" dirty="0" smtClean="0"/>
              <a:t> </a:t>
            </a:r>
            <a:endParaRPr lang="sk-SK" dirty="0" smtClean="0"/>
          </a:p>
          <a:p>
            <a:r>
              <a:rPr lang="sk-SK" dirty="0" smtClean="0"/>
              <a:t>V piatok – niečo si kúpia na letisku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246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Poplatky a vreckové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Poplatok 250 (letenky, cesta, poistenie, strava, ubytovanie, divadlo)</a:t>
            </a:r>
          </a:p>
          <a:p>
            <a:r>
              <a:rPr lang="sk-SK" dirty="0" smtClean="0"/>
              <a:t>Múzeá sú zdarma</a:t>
            </a:r>
          </a:p>
          <a:p>
            <a:r>
              <a:rPr lang="sk-SK" dirty="0" smtClean="0"/>
              <a:t>Platené múzeá si platia študenti (atrakcie, ...)</a:t>
            </a:r>
          </a:p>
          <a:p>
            <a:r>
              <a:rPr lang="sk-SK" dirty="0" smtClean="0"/>
              <a:t>Stravu v piatok večer si kupujú z vlastných</a:t>
            </a:r>
          </a:p>
          <a:p>
            <a:r>
              <a:rPr lang="sk-SK" dirty="0" smtClean="0"/>
              <a:t>Vreckové cca minimálne 50 libier. (alebo platobná karta)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1958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Čo si pobaliť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47822"/>
          </a:xfrm>
        </p:spPr>
        <p:txBody>
          <a:bodyPr>
            <a:normAutofit/>
          </a:bodyPr>
          <a:lstStyle/>
          <a:p>
            <a:r>
              <a:rPr lang="sk-SK" dirty="0" smtClean="0"/>
              <a:t>Cestovný doklad (pas alebo OP – to čo ste ofotili a odovzdali)</a:t>
            </a:r>
          </a:p>
          <a:p>
            <a:r>
              <a:rPr lang="sk-SK" dirty="0" smtClean="0"/>
              <a:t>Spodná bielizeň 6 ks, ponožky 6 párov, tričká 6 kusov</a:t>
            </a:r>
          </a:p>
          <a:p>
            <a:r>
              <a:rPr lang="sk-SK" dirty="0" smtClean="0"/>
              <a:t>Slušné oblečenie do školy (topánky, tesilové nohavice - sukňa, košeľa - blúzka)</a:t>
            </a:r>
          </a:p>
          <a:p>
            <a:r>
              <a:rPr lang="sk-SK" dirty="0" smtClean="0"/>
              <a:t>Botasky do mesta na pohodlnú chôdza (prípadne na nejaký šport, </a:t>
            </a:r>
            <a:r>
              <a:rPr lang="sk-SK" dirty="0" err="1" smtClean="0"/>
              <a:t>kraťasy</a:t>
            </a:r>
            <a:r>
              <a:rPr lang="sk-SK" dirty="0" smtClean="0"/>
              <a:t>)</a:t>
            </a:r>
          </a:p>
          <a:p>
            <a:r>
              <a:rPr lang="sk-SK" dirty="0" smtClean="0"/>
              <a:t>Prezuvky, oblečenie na spanie, plavky?</a:t>
            </a:r>
          </a:p>
          <a:p>
            <a:r>
              <a:rPr lang="sk-SK" dirty="0" err="1" smtClean="0"/>
              <a:t>Mikina</a:t>
            </a:r>
            <a:r>
              <a:rPr lang="sk-SK" dirty="0" smtClean="0"/>
              <a:t>, tenká vetrovka</a:t>
            </a:r>
          </a:p>
          <a:p>
            <a:r>
              <a:rPr lang="sk-SK" dirty="0" smtClean="0"/>
              <a:t>Uterák (hygienické potreby: malé mydlo, zubná kefka, hrebeň, tekutiny len do 100ml a zabalené) – na palubu lietadla (pozor: tekuté mydlo, šampón, zubná pasta, voňavky... musia ísť cez podanú batožinu))</a:t>
            </a:r>
          </a:p>
          <a:p>
            <a:r>
              <a:rPr lang="sk-SK" dirty="0" smtClean="0"/>
              <a:t>Slnečné okuliare, šiltovka, dáždnik, nabíjačka, mobil, redukcia. </a:t>
            </a:r>
          </a:p>
          <a:p>
            <a:r>
              <a:rPr lang="sk-SK" dirty="0" smtClean="0"/>
              <a:t>Lieky</a:t>
            </a:r>
            <a:r>
              <a:rPr lang="en-US" dirty="0" smtClean="0"/>
              <a:t> a </a:t>
            </a:r>
            <a:r>
              <a:rPr lang="sk-SK" dirty="0" smtClean="0"/>
              <a:t>písacie potreby a zošit.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534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86844" y="1843465"/>
            <a:ext cx="8748890" cy="41357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36" rIns="0" bIns="8887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altLang="sk-SK" dirty="0" smtClean="0">
                <a:solidFill>
                  <a:srgbClr val="FF0000"/>
                </a:solidFill>
                <a:latin typeface="inherit"/>
              </a:rPr>
              <a:t>Hradí si každý sám</a:t>
            </a:r>
            <a:endParaRPr kumimoji="0" lang="sk-SK" altLang="sk-SK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P22 Underground Pro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rgbClr val="06038D"/>
                </a:solidFill>
                <a:effectLst/>
                <a:latin typeface="P22 Underground Pro"/>
              </a:rPr>
              <a:t>MALÁ PRÍRUČNÁ BATOŽINA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900" b="1" i="0" u="none" strike="noStrike" cap="none" normalizeH="0" baseline="0" dirty="0" smtClean="0">
              <a:ln>
                <a:noFill/>
              </a:ln>
              <a:solidFill>
                <a:srgbClr val="919191"/>
              </a:solidFill>
              <a:effectLst/>
              <a:latin typeface="Source Sans Pro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900" b="1" i="0" u="none" strike="noStrike" cap="none" normalizeH="0" baseline="0" dirty="0" smtClean="0">
                <a:ln>
                  <a:noFill/>
                </a:ln>
                <a:solidFill>
                  <a:srgbClr val="919191"/>
                </a:solidFill>
                <a:effectLst/>
                <a:latin typeface="Source Sans Pro"/>
              </a:rPr>
              <a:t>42 X 32 X 25 CM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inherit"/>
              </a:rPr>
              <a:t>ZDARMA</a:t>
            </a:r>
          </a:p>
          <a:p>
            <a:pPr lvl="0" algn="ctr" defTabSz="914400"/>
            <a:r>
              <a:rPr lang="sk-SK" sz="1000" dirty="0"/>
              <a:t>Tekutiny možno na palubu priniesť len v 100 ml nádobkách vložených do priehľadného opakovane uzatvárateľného 1-litrového plastového vrecka s rozmermi 20 x 20 cm.</a:t>
            </a:r>
            <a:r>
              <a:rPr lang="sk-SK" dirty="0"/>
              <a:t> </a:t>
            </a:r>
            <a:endParaRPr kumimoji="0" lang="sk-SK" altLang="sk-S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600" b="0" i="0" u="none" strike="noStrike" cap="none" normalizeH="0" baseline="0" dirty="0" smtClean="0">
              <a:ln>
                <a:noFill/>
              </a:ln>
              <a:solidFill>
                <a:srgbClr val="06038D"/>
              </a:solidFill>
              <a:effectLst/>
              <a:latin typeface="P22 Underground Pro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rgbClr val="06038D"/>
                </a:solidFill>
                <a:effectLst/>
                <a:latin typeface="P22 Underground Pro"/>
              </a:rPr>
              <a:t>VEĽKÁ PRÍRUČNÁ BATOŽINA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900" b="1" i="0" u="none" strike="noStrike" cap="none" normalizeH="0" baseline="0" dirty="0" smtClean="0">
              <a:ln>
                <a:noFill/>
              </a:ln>
              <a:solidFill>
                <a:srgbClr val="919191"/>
              </a:solidFill>
              <a:effectLst/>
              <a:latin typeface="Source Sans Pro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900" b="1" i="0" u="none" strike="noStrike" cap="none" normalizeH="0" baseline="0" dirty="0" smtClean="0">
                <a:ln>
                  <a:noFill/>
                </a:ln>
                <a:solidFill>
                  <a:srgbClr val="919191"/>
                </a:solidFill>
                <a:effectLst/>
                <a:latin typeface="Source Sans Pro"/>
              </a:rPr>
              <a:t>56 X 45 X 25 CM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inherit"/>
              </a:rPr>
              <a:t>SPOPLATNENÉ</a:t>
            </a:r>
          </a:p>
          <a:p>
            <a:pPr algn="ctr"/>
            <a:r>
              <a:rPr lang="sk-SK" sz="1100" dirty="0" smtClean="0"/>
              <a:t>Zmestí </a:t>
            </a:r>
            <a:r>
              <a:rPr lang="sk-SK" sz="1100" dirty="0"/>
              <a:t>sa do limitu 56 x 45 x 25 cm. </a:t>
            </a:r>
          </a:p>
          <a:p>
            <a:pPr algn="ctr"/>
            <a:r>
              <a:rPr lang="sk-SK" sz="1100" dirty="0"/>
              <a:t>Zmestí sa do skrinky nad hlavou. </a:t>
            </a:r>
          </a:p>
          <a:p>
            <a:pPr algn="ctr"/>
            <a:r>
              <a:rPr lang="sk-SK" sz="1100" dirty="0"/>
              <a:t>Môžete ju umiestniť do skrinky bez asistencie personálu.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600" b="0" i="0" u="none" strike="noStrike" cap="none" normalizeH="0" baseline="0" dirty="0" smtClean="0">
              <a:ln>
                <a:noFill/>
              </a:ln>
              <a:solidFill>
                <a:srgbClr val="06038D"/>
              </a:solidFill>
              <a:effectLst/>
              <a:latin typeface="P22 Underground Pro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rgbClr val="06038D"/>
                </a:solidFill>
                <a:effectLst/>
                <a:latin typeface="P22 Underground Pro"/>
              </a:rPr>
              <a:t>PODANÁ BATOŽINA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900" b="1" i="0" u="none" strike="noStrike" cap="none" normalizeH="0" baseline="0" dirty="0" smtClean="0">
              <a:ln>
                <a:noFill/>
              </a:ln>
              <a:solidFill>
                <a:srgbClr val="919191"/>
              </a:solidFill>
              <a:effectLst/>
              <a:latin typeface="Source Sans Pro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900" b="1" i="0" u="none" strike="noStrike" cap="none" normalizeH="0" baseline="0" dirty="0" smtClean="0">
                <a:ln>
                  <a:noFill/>
                </a:ln>
                <a:solidFill>
                  <a:srgbClr val="919191"/>
                </a:solidFill>
                <a:effectLst/>
                <a:latin typeface="Source Sans Pro"/>
              </a:rPr>
              <a:t>149 X 119 X 171 CM/MAX. </a:t>
            </a:r>
            <a:r>
              <a:rPr kumimoji="0" lang="sk-SK" altLang="sk-SK" sz="900" b="1" i="0" u="none" strike="noStrike" cap="none" normalizeH="0" baseline="0" dirty="0" smtClean="0">
                <a:ln>
                  <a:noFill/>
                </a:ln>
                <a:solidFill>
                  <a:srgbClr val="919191"/>
                </a:solidFill>
                <a:effectLst/>
                <a:latin typeface="Source Sans Pro"/>
              </a:rPr>
              <a:t>23 alebo 32</a:t>
            </a:r>
            <a:r>
              <a:rPr kumimoji="0" lang="sk-SK" altLang="sk-SK" sz="900" b="1" i="0" u="none" strike="noStrike" cap="none" normalizeH="0" baseline="0" dirty="0" smtClean="0">
                <a:ln>
                  <a:noFill/>
                </a:ln>
                <a:solidFill>
                  <a:srgbClr val="919191"/>
                </a:solidFill>
                <a:effectLst/>
                <a:latin typeface="Source Sans Pro"/>
              </a:rPr>
              <a:t> KG NA KUS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inherit"/>
              </a:rPr>
              <a:t>SPOPLATNENÉ</a:t>
            </a:r>
            <a:endParaRPr kumimoji="0" lang="sk-SK" altLang="sk-SK" sz="9000" b="0" i="0" u="none" strike="noStrike" cap="none" normalizeH="0" baseline="0" dirty="0" smtClean="0">
              <a:ln>
                <a:noFill/>
              </a:ln>
              <a:solidFill>
                <a:srgbClr val="343434"/>
              </a:solidFill>
              <a:effectLst/>
              <a:latin typeface="inherit"/>
            </a:endParaRPr>
          </a:p>
        </p:txBody>
      </p:sp>
      <p:pic>
        <p:nvPicPr>
          <p:cNvPr id="1030" name="Picture 6" descr="small_cabin_b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239" y="2182017"/>
            <a:ext cx="722489" cy="72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large_cabin_b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050" y="3550072"/>
            <a:ext cx="722489" cy="72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hecked_in_b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239" y="4809243"/>
            <a:ext cx="722489" cy="72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7563556" y="3911316"/>
            <a:ext cx="3172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k-SK" sz="1200" b="1" cap="all" dirty="0">
                <a:solidFill>
                  <a:srgbClr val="9191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PRIDANÁ POČAS </a:t>
            </a:r>
            <a:r>
              <a:rPr lang="sk-SK" sz="1200" b="1" cap="all" dirty="0" smtClean="0">
                <a:solidFill>
                  <a:srgbClr val="9191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REGISTRÁCIE </a:t>
            </a:r>
            <a:r>
              <a:rPr lang="sk-SK" sz="1200" b="1" dirty="0" smtClean="0">
                <a:solidFill>
                  <a:srgbClr val="060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14,00</a:t>
            </a:r>
            <a:r>
              <a:rPr lang="sk-SK" sz="1200" b="1" dirty="0">
                <a:solidFill>
                  <a:srgbClr val="060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​€​</a:t>
            </a:r>
          </a:p>
          <a:p>
            <a:pPr fontAlgn="base"/>
            <a:r>
              <a:rPr lang="sk-SK" sz="1200" b="1" cap="all" dirty="0" smtClean="0">
                <a:solidFill>
                  <a:srgbClr val="9191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ZAKÚPENÉ </a:t>
            </a:r>
            <a:r>
              <a:rPr lang="sk-SK" sz="1200" b="1" cap="all" dirty="0">
                <a:solidFill>
                  <a:srgbClr val="9191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sk-SK" sz="1200" b="1" cap="all" dirty="0" smtClean="0">
                <a:solidFill>
                  <a:srgbClr val="9191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REZERVÁCII </a:t>
            </a:r>
            <a:r>
              <a:rPr lang="sk-SK" sz="1200" b="1" dirty="0" smtClean="0">
                <a:solidFill>
                  <a:srgbClr val="060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16,00</a:t>
            </a:r>
            <a:r>
              <a:rPr lang="sk-SK" sz="1200" b="1" dirty="0">
                <a:solidFill>
                  <a:srgbClr val="060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​€​</a:t>
            </a:r>
          </a:p>
          <a:p>
            <a:pPr fontAlgn="base"/>
            <a:r>
              <a:rPr lang="sk-SK" sz="1200" b="1" cap="all" dirty="0" smtClean="0">
                <a:solidFill>
                  <a:srgbClr val="9191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ZAKÚPENÉ </a:t>
            </a:r>
            <a:r>
              <a:rPr lang="sk-SK" sz="1200" b="1" cap="all" dirty="0">
                <a:solidFill>
                  <a:srgbClr val="9191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sk-SK" sz="1200" b="1" cap="all" dirty="0" smtClean="0">
                <a:solidFill>
                  <a:srgbClr val="9191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LETISKU </a:t>
            </a:r>
            <a:r>
              <a:rPr lang="sk-SK" sz="1200" b="1" dirty="0" smtClean="0">
                <a:solidFill>
                  <a:srgbClr val="060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35,00</a:t>
            </a:r>
            <a:r>
              <a:rPr lang="sk-SK" sz="1200" b="1" dirty="0">
                <a:solidFill>
                  <a:srgbClr val="060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sk-SK" sz="1200" b="1" dirty="0" smtClean="0">
                <a:solidFill>
                  <a:srgbClr val="060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​€​‎‎‎</a:t>
            </a:r>
            <a:endParaRPr lang="sk-SK" sz="1200" b="1" i="0" dirty="0">
              <a:solidFill>
                <a:srgbClr val="06038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8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err="1" smtClean="0"/>
              <a:t>Madame</a:t>
            </a:r>
            <a:r>
              <a:rPr lang="sk-SK" dirty="0" smtClean="0"/>
              <a:t> </a:t>
            </a:r>
            <a:r>
              <a:rPr lang="sk-SK" dirty="0" err="1"/>
              <a:t>Tussaud</a:t>
            </a:r>
            <a:r>
              <a:rPr lang="sk-SK" dirty="0"/>
              <a:t>, </a:t>
            </a:r>
            <a:r>
              <a:rPr lang="sk-SK" dirty="0" err="1"/>
              <a:t>London</a:t>
            </a:r>
            <a:r>
              <a:rPr lang="sk-SK" dirty="0"/>
              <a:t> </a:t>
            </a:r>
            <a:r>
              <a:rPr lang="sk-SK" dirty="0" err="1"/>
              <a:t>Eye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/>
              <a:t> </a:t>
            </a:r>
            <a:r>
              <a:rPr lang="sk-SK" dirty="0" err="1"/>
              <a:t>Tower</a:t>
            </a:r>
            <a:r>
              <a:rPr lang="sk-SK" dirty="0"/>
              <a:t> Of </a:t>
            </a:r>
            <a:r>
              <a:rPr lang="sk-SK" dirty="0" err="1"/>
              <a:t>London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 rot="10800000" flipV="1">
            <a:off x="2284412" y="3901926"/>
            <a:ext cx="8647289" cy="1107996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		</a:t>
            </a:r>
            <a:r>
              <a:rPr kumimoji="0" lang="sk-SK" altLang="sk-SK" sz="1200" b="0" i="0" u="none" strike="noStrike" cap="none" normalizeH="0" baseline="0" dirty="0" err="1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Price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 on </a:t>
            </a:r>
            <a:r>
              <a:rPr kumimoji="0" lang="sk-SK" altLang="sk-SK" sz="1200" b="0" i="0" u="none" strike="noStrike" cap="none" normalizeH="0" baseline="0" dirty="0" err="1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the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 </a:t>
            </a:r>
            <a:r>
              <a:rPr kumimoji="0" lang="sk-SK" altLang="sk-SK" sz="1200" b="0" i="0" u="none" strike="noStrike" cap="none" normalizeH="0" baseline="0" dirty="0" err="1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Day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 				Online </a:t>
            </a:r>
            <a:r>
              <a:rPr kumimoji="0" lang="sk-SK" altLang="sk-SK" sz="1200" b="0" i="0" u="none" strike="noStrike" cap="none" normalizeH="0" baseline="0" dirty="0" err="1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Price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 dirty="0" err="1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Saving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 </a:t>
            </a:r>
            <a:r>
              <a:rPr kumimoji="0" lang="sk-SK" altLang="sk-SK" sz="1200" b="0" i="0" u="none" strike="noStrike" cap="none" normalizeH="0" baseline="0" dirty="0" err="1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Adult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 </a:t>
            </a:r>
            <a:r>
              <a:rPr kumimoji="0" lang="sk-SK" altLang="sk-SK" sz="900" b="0" i="0" u="none" strike="noStrike" cap="none" normalizeH="0" baseline="0" dirty="0" smtClean="0">
                <a:ln>
                  <a:noFill/>
                </a:ln>
                <a:solidFill>
                  <a:srgbClr val="A9A9A8"/>
                </a:solidFill>
                <a:effectLst/>
                <a:latin typeface="HelveticaNeueLTStd-Th"/>
              </a:rPr>
              <a:t>(16+)	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 £24.95 					£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NeueLTStd-Th"/>
              </a:rPr>
              <a:t>18.70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 25%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 dirty="0" err="1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Child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 </a:t>
            </a:r>
            <a:r>
              <a:rPr kumimoji="0" lang="sk-SK" altLang="sk-SK" sz="900" b="0" i="0" u="none" strike="noStrike" cap="none" normalizeH="0" baseline="0" dirty="0" smtClean="0">
                <a:ln>
                  <a:noFill/>
                </a:ln>
                <a:solidFill>
                  <a:srgbClr val="A9A9A8"/>
                </a:solidFill>
                <a:effectLst/>
                <a:latin typeface="HelveticaNeueLTStd-Th"/>
              </a:rPr>
              <a:t>(3-15)		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 £19.95					 £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NeueLTStd-Th"/>
              </a:rPr>
              <a:t>14.95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 25%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 dirty="0" err="1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See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HelveticaNeueLTStd-Th"/>
              </a:rPr>
              <a:t> more at: https://www.londoneye.com/tickets-and-prices/groups/#sthash.FCcI1n8i.dpuf</a:t>
            </a:r>
            <a:r>
              <a:rPr kumimoji="0" lang="sk-SK" altLang="sk-S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lvl="0" defTabSz="914400"/>
            <a:r>
              <a:rPr lang="sk-SK" altLang="sk-SK" dirty="0">
                <a:hlinkClick r:id="rId2"/>
              </a:rPr>
              <a:t>https://www.londoneye.com/tickets-and-prices/groups</a:t>
            </a:r>
            <a:r>
              <a:rPr lang="sk-SK" altLang="sk-SK" dirty="0" smtClean="0">
                <a:hlinkClick r:id="rId2"/>
              </a:rPr>
              <a:t>/</a:t>
            </a:r>
            <a:endParaRPr lang="sk-SK" altLang="sk-SK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81585"/>
              </p:ext>
            </p:extLst>
          </p:nvPr>
        </p:nvGraphicFramePr>
        <p:xfrm>
          <a:off x="2397301" y="1905000"/>
          <a:ext cx="6728178" cy="1813074"/>
        </p:xfrm>
        <a:graphic>
          <a:graphicData uri="http://schemas.openxmlformats.org/drawingml/2006/table">
            <a:tbl>
              <a:tblPr/>
              <a:tblGrid>
                <a:gridCol w="5213072">
                  <a:extLst>
                    <a:ext uri="{9D8B030D-6E8A-4147-A177-3AD203B41FA5}">
                      <a16:colId xmlns:a16="http://schemas.microsoft.com/office/drawing/2014/main" val="1427479446"/>
                    </a:ext>
                  </a:extLst>
                </a:gridCol>
                <a:gridCol w="623284">
                  <a:extLst>
                    <a:ext uri="{9D8B030D-6E8A-4147-A177-3AD203B41FA5}">
                      <a16:colId xmlns:a16="http://schemas.microsoft.com/office/drawing/2014/main" val="2841971724"/>
                    </a:ext>
                  </a:extLst>
                </a:gridCol>
                <a:gridCol w="891822">
                  <a:extLst>
                    <a:ext uri="{9D8B030D-6E8A-4147-A177-3AD203B41FA5}">
                      <a16:colId xmlns:a16="http://schemas.microsoft.com/office/drawing/2014/main" val="562474985"/>
                    </a:ext>
                  </a:extLst>
                </a:gridCol>
              </a:tblGrid>
              <a:tr h="188999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200" b="1" dirty="0" err="1">
                          <a:effectLst/>
                          <a:latin typeface="inherit"/>
                        </a:rPr>
                        <a:t>Adult</a:t>
                      </a:r>
                      <a:endParaRPr lang="sk-SK" sz="1200" b="0" dirty="0">
                        <a:effectLst/>
                        <a:latin typeface="inherit"/>
                      </a:endParaRPr>
                    </a:p>
                  </a:txBody>
                  <a:tcPr marL="14044" marR="14044" marT="14044" marB="140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0">
                          <a:effectLst/>
                          <a:latin typeface="inherit"/>
                        </a:rPr>
                        <a:t>£28.00</a:t>
                      </a:r>
                    </a:p>
                  </a:txBody>
                  <a:tcPr marL="14044" marR="14044" marT="14044" marB="140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200" b="0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£24.00</a:t>
                      </a:r>
                    </a:p>
                  </a:txBody>
                  <a:tcPr marL="14044" marR="14044" marT="14044" marB="140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723884"/>
                  </a:ext>
                </a:extLst>
              </a:tr>
              <a:tr h="476738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>
                          <a:effectLst/>
                          <a:latin typeface="inherit"/>
                        </a:rPr>
                        <a:t>Child (5-15 years)</a:t>
                      </a:r>
                      <a:r>
                        <a:rPr lang="en-US" sz="1200" b="0">
                          <a:effectLst/>
                          <a:latin typeface="inherit"/>
                        </a:rPr>
                        <a:t/>
                      </a:r>
                      <a:br>
                        <a:rPr lang="en-US" sz="1200" b="0">
                          <a:effectLst/>
                          <a:latin typeface="inherit"/>
                        </a:rPr>
                      </a:br>
                      <a:r>
                        <a:rPr lang="en-US" sz="1200" b="0">
                          <a:effectLst/>
                          <a:latin typeface="inherit"/>
                        </a:rPr>
                        <a:t>Under 5s are free of charge. Children must be accompanied by an adult.</a:t>
                      </a:r>
                    </a:p>
                  </a:txBody>
                  <a:tcPr marL="14044" marR="14044" marT="14044" marB="140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200" b="0">
                          <a:effectLst/>
                          <a:latin typeface="inherit"/>
                        </a:rPr>
                        <a:t>£13.00</a:t>
                      </a:r>
                    </a:p>
                  </a:txBody>
                  <a:tcPr marL="14044" marR="14044" marT="14044" marB="140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200" b="0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£11.00</a:t>
                      </a:r>
                    </a:p>
                  </a:txBody>
                  <a:tcPr marL="14044" marR="14044" marT="14044" marB="140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492434"/>
                  </a:ext>
                </a:extLst>
              </a:tr>
              <a:tr h="41799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effectLst/>
                          <a:latin typeface="inherit"/>
                        </a:rPr>
                        <a:t>Concession</a:t>
                      </a:r>
                      <a:r>
                        <a:rPr lang="en-US" sz="1200" b="0" dirty="0">
                          <a:effectLst/>
                          <a:latin typeface="inherit"/>
                        </a:rPr>
                        <a:t/>
                      </a:r>
                      <a:br>
                        <a:rPr lang="en-US" sz="1200" b="0" dirty="0">
                          <a:effectLst/>
                          <a:latin typeface="inherit"/>
                        </a:rPr>
                      </a:br>
                      <a:r>
                        <a:rPr lang="en-US" sz="1200" b="0" dirty="0">
                          <a:effectLst/>
                          <a:latin typeface="inherit"/>
                        </a:rPr>
                        <a:t>Full-time student (16 years and over), disabled visitor, over 60 with </a:t>
                      </a:r>
                      <a:r>
                        <a:rPr lang="en-US" sz="1200" b="0" dirty="0" smtClean="0">
                          <a:effectLst/>
                          <a:latin typeface="inherit"/>
                        </a:rPr>
                        <a:t>ID</a:t>
                      </a:r>
                      <a:endParaRPr lang="sk-SK" sz="1200" b="0" dirty="0" smtClean="0">
                        <a:effectLst/>
                        <a:latin typeface="inherit"/>
                      </a:endParaRPr>
                    </a:p>
                    <a:p>
                      <a:pPr algn="l" fontAlgn="base"/>
                      <a:endParaRPr lang="sk-SK" sz="1200" b="0" dirty="0" smtClean="0">
                        <a:effectLst/>
                        <a:latin typeface="inherit"/>
                      </a:endParaRPr>
                    </a:p>
                    <a:p>
                      <a:pPr algn="l" fontAlgn="base"/>
                      <a:r>
                        <a:rPr lang="en-US" sz="1200" b="0" dirty="0" smtClean="0">
                          <a:effectLst/>
                          <a:latin typeface="inherit"/>
                          <a:hlinkClick r:id="rId3"/>
                        </a:rPr>
                        <a:t>http://www.hrp.org.uk/tower-of-london/visit-us/tickets-and-prices/#</a:t>
                      </a:r>
                      <a:r>
                        <a:rPr lang="en-US" sz="1200" b="0" dirty="0" smtClean="0">
                          <a:effectLst/>
                          <a:latin typeface="inherit"/>
                          <a:hlinkClick r:id="rId3"/>
                        </a:rPr>
                        <a:t>gs.pKbWKdI</a:t>
                      </a:r>
                      <a:endParaRPr lang="sk-SK" sz="1200" b="0" dirty="0" smtClean="0">
                        <a:effectLst/>
                        <a:latin typeface="inherit"/>
                      </a:endParaRPr>
                    </a:p>
                    <a:p>
                      <a:pPr algn="l" fontAlgn="base"/>
                      <a:endParaRPr lang="en-US" sz="1200" b="0" dirty="0">
                        <a:effectLst/>
                        <a:latin typeface="inherit"/>
                      </a:endParaRPr>
                    </a:p>
                  </a:txBody>
                  <a:tcPr marL="14044" marR="14044" marT="14044" marB="140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200" b="0">
                          <a:effectLst/>
                          <a:latin typeface="inherit"/>
                        </a:rPr>
                        <a:t>£22.00</a:t>
                      </a:r>
                    </a:p>
                  </a:txBody>
                  <a:tcPr marL="14044" marR="14044" marT="14044" marB="140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200" b="0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£19.00</a:t>
                      </a:r>
                    </a:p>
                  </a:txBody>
                  <a:tcPr marL="14044" marR="14044" marT="14044" marB="1404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219920"/>
                  </a:ext>
                </a:extLst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103054"/>
              </p:ext>
            </p:extLst>
          </p:nvPr>
        </p:nvGraphicFramePr>
        <p:xfrm>
          <a:off x="2284412" y="5216031"/>
          <a:ext cx="7743824" cy="1676400"/>
        </p:xfrm>
        <a:graphic>
          <a:graphicData uri="http://schemas.openxmlformats.org/drawingml/2006/table">
            <a:tbl>
              <a:tblPr/>
              <a:tblGrid>
                <a:gridCol w="1935956">
                  <a:extLst>
                    <a:ext uri="{9D8B030D-6E8A-4147-A177-3AD203B41FA5}">
                      <a16:colId xmlns:a16="http://schemas.microsoft.com/office/drawing/2014/main" val="2154782383"/>
                    </a:ext>
                  </a:extLst>
                </a:gridCol>
                <a:gridCol w="1935956">
                  <a:extLst>
                    <a:ext uri="{9D8B030D-6E8A-4147-A177-3AD203B41FA5}">
                      <a16:colId xmlns:a16="http://schemas.microsoft.com/office/drawing/2014/main" val="2991155478"/>
                    </a:ext>
                  </a:extLst>
                </a:gridCol>
                <a:gridCol w="1935956">
                  <a:extLst>
                    <a:ext uri="{9D8B030D-6E8A-4147-A177-3AD203B41FA5}">
                      <a16:colId xmlns:a16="http://schemas.microsoft.com/office/drawing/2014/main" val="2876469214"/>
                    </a:ext>
                  </a:extLst>
                </a:gridCol>
                <a:gridCol w="1935956">
                  <a:extLst>
                    <a:ext uri="{9D8B030D-6E8A-4147-A177-3AD203B41FA5}">
                      <a16:colId xmlns:a16="http://schemas.microsoft.com/office/drawing/2014/main" val="17370918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sk-SK" b="0" dirty="0">
                          <a:effectLst/>
                        </a:rPr>
                        <a:t/>
                      </a:r>
                      <a:br>
                        <a:rPr lang="sk-SK" b="0" dirty="0">
                          <a:effectLst/>
                        </a:rPr>
                      </a:br>
                      <a:r>
                        <a:rPr lang="sk-SK" b="0" dirty="0" err="1">
                          <a:effectLst/>
                        </a:rPr>
                        <a:t>Price</a:t>
                      </a:r>
                      <a:r>
                        <a:rPr lang="sk-SK" b="0" dirty="0">
                          <a:effectLst/>
                        </a:rPr>
                        <a:t> on </a:t>
                      </a:r>
                      <a:r>
                        <a:rPr lang="sk-SK" b="0" dirty="0" err="1">
                          <a:effectLst/>
                        </a:rPr>
                        <a:t>the</a:t>
                      </a:r>
                      <a:r>
                        <a:rPr lang="sk-SK" b="0" dirty="0">
                          <a:effectLst/>
                        </a:rPr>
                        <a:t> </a:t>
                      </a:r>
                      <a:r>
                        <a:rPr lang="sk-SK" b="0" dirty="0" err="1">
                          <a:effectLst/>
                        </a:rPr>
                        <a:t>day</a:t>
                      </a:r>
                      <a:endParaRPr lang="sk-SK" b="0" dirty="0">
                        <a:effectLst/>
                      </a:endParaRP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b="0" dirty="0">
                          <a:solidFill>
                            <a:srgbClr val="EDC875"/>
                          </a:solidFill>
                          <a:effectLst/>
                        </a:rPr>
                        <a:t>Online </a:t>
                      </a:r>
                      <a:r>
                        <a:rPr lang="sk-SK" b="0" dirty="0" err="1">
                          <a:solidFill>
                            <a:srgbClr val="EDC875"/>
                          </a:solidFill>
                          <a:effectLst/>
                        </a:rPr>
                        <a:t>Price</a:t>
                      </a:r>
                      <a:r>
                        <a:rPr lang="sk-SK" b="0" dirty="0">
                          <a:solidFill>
                            <a:srgbClr val="EDC875"/>
                          </a:solidFill>
                          <a:effectLst/>
                        </a:rPr>
                        <a:t> </a:t>
                      </a:r>
                      <a:r>
                        <a:rPr lang="sk-SK" b="0" dirty="0" err="1">
                          <a:solidFill>
                            <a:srgbClr val="EDC875"/>
                          </a:solidFill>
                          <a:effectLst/>
                        </a:rPr>
                        <a:t>from</a:t>
                      </a:r>
                      <a:endParaRPr lang="sk-SK" b="0" dirty="0">
                        <a:solidFill>
                          <a:srgbClr val="EDC875"/>
                        </a:solidFill>
                        <a:effectLst/>
                      </a:endParaRP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b="0">
                          <a:effectLst/>
                        </a:rPr>
                        <a:t>Saving</a:t>
                      </a: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3650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sk-SK" b="1">
                          <a:effectLst/>
                        </a:rPr>
                        <a:t>Student</a:t>
                      </a:r>
                      <a:endParaRPr lang="sk-SK" b="0">
                        <a:effectLst/>
                      </a:endParaRP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b="0" dirty="0">
                          <a:effectLst/>
                        </a:rPr>
                        <a:t>£30.00</a:t>
                      </a: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b="0" dirty="0">
                          <a:solidFill>
                            <a:srgbClr val="EDC875"/>
                          </a:solidFill>
                          <a:effectLst/>
                        </a:rPr>
                        <a:t>£</a:t>
                      </a:r>
                      <a:r>
                        <a:rPr lang="sk-SK" b="0" dirty="0">
                          <a:solidFill>
                            <a:srgbClr val="FF0000"/>
                          </a:solidFill>
                          <a:effectLst/>
                        </a:rPr>
                        <a:t>18.00</a:t>
                      </a: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b="0" dirty="0">
                          <a:effectLst/>
                        </a:rPr>
                        <a:t>£12.00</a:t>
                      </a: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612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sk-SK" b="1" dirty="0" err="1">
                          <a:effectLst/>
                        </a:rPr>
                        <a:t>Adult</a:t>
                      </a:r>
                      <a:r>
                        <a:rPr lang="sk-SK" b="0" dirty="0">
                          <a:effectLst/>
                        </a:rPr>
                        <a:t> (18+)</a:t>
                      </a: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b="0">
                          <a:effectLst/>
                        </a:rPr>
                        <a:t>£35.00</a:t>
                      </a: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b="0" dirty="0">
                          <a:solidFill>
                            <a:srgbClr val="EDC875"/>
                          </a:solidFill>
                          <a:effectLst/>
                        </a:rPr>
                        <a:t>£</a:t>
                      </a:r>
                      <a:r>
                        <a:rPr lang="sk-SK" b="0" dirty="0">
                          <a:solidFill>
                            <a:srgbClr val="FF0000"/>
                          </a:solidFill>
                          <a:effectLst/>
                        </a:rPr>
                        <a:t>23.00</a:t>
                      </a: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b="0" dirty="0">
                          <a:effectLst/>
                        </a:rPr>
                        <a:t>£12.00</a:t>
                      </a: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551232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l"/>
                      <a:r>
                        <a:rPr lang="sk-SK" b="0" dirty="0" smtClean="0">
                          <a:effectLst/>
                          <a:hlinkClick r:id="rId4"/>
                        </a:rPr>
                        <a:t>https://www.madametussauds.com/london/en/tickets</a:t>
                      </a:r>
                      <a:r>
                        <a:rPr lang="sk-SK" b="0" dirty="0" smtClean="0">
                          <a:effectLst/>
                          <a:hlinkClick r:id="rId4"/>
                        </a:rPr>
                        <a:t>/</a:t>
                      </a:r>
                      <a:r>
                        <a:rPr lang="sk-SK" b="0" baseline="0" dirty="0">
                          <a:effectLst/>
                        </a:rPr>
                        <a:t> </a:t>
                      </a:r>
                      <a:endParaRPr lang="sk-SK" b="0" dirty="0" smtClean="0">
                        <a:effectLst/>
                      </a:endParaRP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sk-SK" b="0">
                        <a:effectLst/>
                      </a:endParaRP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sk-SK" b="0">
                        <a:solidFill>
                          <a:srgbClr val="EDC875"/>
                        </a:solidFill>
                        <a:effectLst/>
                      </a:endParaRP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sk-SK" b="0" dirty="0">
                        <a:effectLst/>
                      </a:endParaRPr>
                    </a:p>
                  </a:txBody>
                  <a:tcPr marL="47625" marR="47625" marT="38100" marB="38100" anchor="ctr">
                    <a:lnL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C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0F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99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1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328</TotalTime>
  <Words>645</Words>
  <Application>Microsoft Office PowerPoint</Application>
  <PresentationFormat>Widescreen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Century Gothic</vt:lpstr>
      <vt:lpstr>HelveticaNeueLTStd-Th</vt:lpstr>
      <vt:lpstr>inherit</vt:lpstr>
      <vt:lpstr>P22 Underground Pro</vt:lpstr>
      <vt:lpstr>Source Sans Pro</vt:lpstr>
      <vt:lpstr>Wingdings</vt:lpstr>
      <vt:lpstr>Wingdings 3</vt:lpstr>
      <vt:lpstr>Dym</vt:lpstr>
      <vt:lpstr>Londýn 18.-23.6.2017</vt:lpstr>
      <vt:lpstr>Cesta</vt:lpstr>
      <vt:lpstr>Poistenie</vt:lpstr>
      <vt:lpstr>Ubytovanie</vt:lpstr>
      <vt:lpstr>Strava</vt:lpstr>
      <vt:lpstr>Poplatky a vreckové</vt:lpstr>
      <vt:lpstr>Čo si pobaliť</vt:lpstr>
      <vt:lpstr>PowerPoint Presentation</vt:lpstr>
      <vt:lpstr>Madame Tussaud, London Eye,  Tower Of London </vt:lpstr>
      <vt:lpstr>Denný program</vt:lpstr>
      <vt:lpstr>Navrhovaný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 18.-23.6.2017</dc:title>
  <dc:creator>Fabu</dc:creator>
  <cp:lastModifiedBy>mvk</cp:lastModifiedBy>
  <cp:revision>29</cp:revision>
  <dcterms:created xsi:type="dcterms:W3CDTF">2017-05-31T13:16:52Z</dcterms:created>
  <dcterms:modified xsi:type="dcterms:W3CDTF">2017-06-01T09:11:42Z</dcterms:modified>
</cp:coreProperties>
</file>